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884" r:id="rId4"/>
    <p:sldId id="885" r:id="rId5"/>
    <p:sldId id="890" r:id="rId6"/>
    <p:sldId id="891" r:id="rId7"/>
    <p:sldId id="892" r:id="rId8"/>
    <p:sldId id="883" r:id="rId9"/>
    <p:sldId id="894" r:id="rId10"/>
    <p:sldId id="898" r:id="rId11"/>
    <p:sldId id="337" r:id="rId12"/>
    <p:sldId id="900" r:id="rId13"/>
    <p:sldId id="895" r:id="rId14"/>
    <p:sldId id="901" r:id="rId15"/>
    <p:sldId id="902" r:id="rId16"/>
    <p:sldId id="903" r:id="rId17"/>
    <p:sldId id="904" r:id="rId18"/>
    <p:sldId id="905" r:id="rId19"/>
    <p:sldId id="933" r:id="rId20"/>
    <p:sldId id="907" r:id="rId21"/>
    <p:sldId id="908" r:id="rId22"/>
    <p:sldId id="910" r:id="rId23"/>
    <p:sldId id="909" r:id="rId24"/>
    <p:sldId id="911" r:id="rId25"/>
    <p:sldId id="926" r:id="rId26"/>
    <p:sldId id="927" r:id="rId27"/>
    <p:sldId id="928" r:id="rId28"/>
    <p:sldId id="930" r:id="rId29"/>
    <p:sldId id="929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2" r:id="rId38"/>
    <p:sldId id="943" r:id="rId39"/>
    <p:sldId id="944" r:id="rId40"/>
    <p:sldId id="945" r:id="rId41"/>
    <p:sldId id="946" r:id="rId42"/>
    <p:sldId id="941" r:id="rId43"/>
    <p:sldId id="932" r:id="rId44"/>
    <p:sldId id="925" r:id="rId45"/>
    <p:sldId id="912" r:id="rId46"/>
    <p:sldId id="913" r:id="rId47"/>
    <p:sldId id="916" r:id="rId48"/>
    <p:sldId id="917" r:id="rId49"/>
    <p:sldId id="918" r:id="rId50"/>
    <p:sldId id="919" r:id="rId51"/>
    <p:sldId id="920" r:id="rId52"/>
    <p:sldId id="921" r:id="rId53"/>
    <p:sldId id="922" r:id="rId54"/>
    <p:sldId id="923" r:id="rId55"/>
    <p:sldId id="924" r:id="rId56"/>
    <p:sldId id="465" r:id="rId57"/>
  </p:sldIdLst>
  <p:sldSz cx="12192000" cy="6858000"/>
  <p:notesSz cx="6858000" cy="9144000"/>
  <p:embeddedFontLst>
    <p:embeddedFont>
      <p:font typeface="Proxima Nova Semibold" panose="020B060402020202020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Futura PT Light" panose="020B0604020202020204" charset="-52"/>
      <p:regular r:id="rId67"/>
    </p:embeddedFont>
    <p:embeddedFont>
      <p:font typeface="PROXIMA NOVA EXTRABOLD" panose="020B0604020202020204" charset="0"/>
      <p:bold r:id="rId68"/>
      <p:italic r:id="rId69"/>
      <p:boldItalic r:id="rId70"/>
    </p:embeddedFont>
    <p:embeddedFont>
      <p:font typeface="Proxima Nova Rg" panose="02000506030000020004" charset="0"/>
      <p:regular r:id="rId71"/>
      <p:bold r:id="rId72"/>
      <p:italic r:id="rId73"/>
      <p:boldItalic r:id="rId74"/>
    </p:embeddedFont>
    <p:embeddedFont>
      <p:font typeface="Futura PT Book" panose="020B0604020202020204" charset="-52"/>
      <p:regular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JetBrainsMonoNL NF" panose="02000009000000000000" pitchFamily="50" charset="0"/>
      <p:regular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E44F41"/>
    <a:srgbClr val="AFABAB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94"/>
  </p:normalViewPr>
  <p:slideViewPr>
    <p:cSldViewPr snapToGrid="0">
      <p:cViewPr>
        <p:scale>
          <a:sx n="118" d="100"/>
          <a:sy n="118" d="100"/>
        </p:scale>
        <p:origin x="-372" y="180"/>
      </p:cViewPr>
      <p:guideLst>
        <p:guide orient="horz" pos="527"/>
        <p:guide orient="horz" pos="3838"/>
        <p:guide orient="horz" pos="3430"/>
        <p:guide pos="7197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80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1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5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8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64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05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1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39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4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42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1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4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3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423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xmlns="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xmlns="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:a16="http://schemas.microsoft.com/office/drawing/2014/main" xmlns="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:a16="http://schemas.microsoft.com/office/drawing/2014/main" xmlns="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:a16="http://schemas.microsoft.com/office/drawing/2014/main" xmlns="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:a16="http://schemas.microsoft.com/office/drawing/2014/main" xmlns="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:a16="http://schemas.microsoft.com/office/drawing/2014/main" xmlns="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latin typeface="Proxima Nova Rg" panose="02000506030000020004" pitchFamily="50" charset="0"/>
              </a:defRPr>
            </a:lvl1pPr>
            <a:lvl2pPr>
              <a:defRPr sz="1500">
                <a:latin typeface="Proxima Nova Rg" panose="02000506030000020004" pitchFamily="50" charset="0"/>
              </a:defRPr>
            </a:lvl2pPr>
            <a:lvl3pPr>
              <a:defRPr sz="1500">
                <a:latin typeface="Proxima Nova Rg" panose="02000506030000020004" pitchFamily="50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E68C8FE9-CF7D-4DDD-8736-9B44BC60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 anchor="t">
            <a:spAutoFit/>
          </a:bodyPr>
          <a:lstStyle>
            <a:lvl1pPr>
              <a:defRPr sz="2800">
                <a:latin typeface="Proxima Nova Extrabold" panose="020B0604020202020204" charset="0"/>
                <a:cs typeface="Proxima Nova Extrabold" panose="020B060402020202020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41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8135" y="28175"/>
            <a:ext cx="122801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3D92E3-A5DE-5F5C-1C67-C6CAFFD3F1D5}"/>
              </a:ext>
            </a:extLst>
          </p:cNvPr>
          <p:cNvSpPr txBox="1"/>
          <p:nvPr/>
        </p:nvSpPr>
        <p:spPr>
          <a:xfrm>
            <a:off x="658432" y="1633599"/>
            <a:ext cx="77416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>
                <a:latin typeface="Proxima Nova Extrabold" panose="02000506030000020004" pitchFamily="2" charset="0"/>
              </a:rPr>
              <a:t>КОНЦЕПЦИЯ КОНЕЧНОГО АВТОМАТА В </a:t>
            </a:r>
            <a:r>
              <a:rPr lang="en-US" sz="4000" b="1" spc="100" dirty="0">
                <a:latin typeface="Proxima Nova Extrabold" panose="02000506030000020004" pitchFamily="2" charset="0"/>
              </a:rPr>
              <a:t> </a:t>
            </a:r>
            <a:r>
              <a:rPr lang="en-US" sz="4000" b="1" spc="100" dirty="0" smtClean="0">
                <a:latin typeface="Proxima Nova Extrabold" panose="02000506030000020004" pitchFamily="2" charset="0"/>
              </a:rPr>
              <a:t>RTL-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ПРОЕКТИРОВАНИИ</a:t>
            </a:r>
            <a:endParaRPr lang="ru-RU" sz="4000" b="1" spc="100" dirty="0">
              <a:latin typeface="Proxima Nova Extrabold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333AC6-CB6F-4005-AA86-B4858C1AB0C4}"/>
              </a:ext>
            </a:extLst>
          </p:cNvPr>
          <p:cNvSpPr txBox="1"/>
          <p:nvPr/>
        </p:nvSpPr>
        <p:spPr>
          <a:xfrm>
            <a:off x="658432" y="5385416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Занятие </a:t>
            </a:r>
            <a:r>
              <a:rPr lang="ru-RU" sz="2200" b="1" dirty="0" smtClean="0">
                <a:effectLst/>
                <a:latin typeface="Proxima Nova Semibold" panose="02000506030000020004" pitchFamily="2" charset="0"/>
              </a:rPr>
              <a:t>№4</a:t>
            </a:r>
            <a:r>
              <a:rPr lang="ru-RU" sz="2200" b="1" dirty="0">
                <a:effectLst/>
                <a:latin typeface="Proxima Nova Semibold" panose="02000506030000020004" pitchFamily="2" charset="0"/>
              </a:rPr>
              <a:t/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 smtClean="0">
                <a:solidFill>
                  <a:srgbClr val="E54F40"/>
                </a:solidFill>
                <a:latin typeface="Proxima Nova Rg" panose="02000506030000020004" pitchFamily="2" charset="0"/>
              </a:rPr>
              <a:t>26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 </a:t>
            </a:r>
            <a:r>
              <a:rPr lang="ru-RU" sz="2200" dirty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октября </a:t>
            </a:r>
            <a:r>
              <a:rPr lang="ru-RU" sz="2200" dirty="0" smtClean="0">
                <a:solidFill>
                  <a:srgbClr val="E54F40"/>
                </a:solidFill>
                <a:effectLst/>
                <a:latin typeface="Proxima Nova Rg" panose="02000506030000020004" pitchFamily="2" charset="0"/>
              </a:rPr>
              <a:t>2024</a:t>
            </a:r>
            <a:endParaRPr lang="ru-RU" sz="2200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233692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логики переходов между состояниями.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 данном случае из </a:t>
            </a:r>
            <a:r>
              <a:rPr lang="en-US" sz="1500" dirty="0">
                <a:latin typeface="Proxima Nova Rg" panose="02000506030000020004" pitchFamily="50" charset="0"/>
              </a:rPr>
              <a:t>S0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произойдёт переход если вход равен 0.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  если вход равен 1.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4839410" y="1741524"/>
            <a:ext cx="2016132" cy="117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5222895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будет равен 1 только в момент когда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и вход равен 1.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По-другому это переход из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159829" y="5615310"/>
            <a:ext cx="1695712" cy="11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A0BC3A5-354E-413F-AE51-F4AA82AB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91" y="2918862"/>
            <a:ext cx="3224245" cy="1019914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2C5230B1-7999-4954-B0E8-5AF68527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CDA8DCD-DB19-429F-98AC-C2A59465D50F}"/>
              </a:ext>
            </a:extLst>
          </p:cNvPr>
          <p:cNvSpPr/>
          <p:nvPr/>
        </p:nvSpPr>
        <p:spPr>
          <a:xfrm>
            <a:off x="759541" y="203740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 and inputs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y = (a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14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МУРА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663565B1-293B-41DF-9830-2A2EC86E897A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12" name="Стрелка вправо 12">
              <a:extLst>
                <a:ext uri="{FF2B5EF4-FFF2-40B4-BE49-F238E27FC236}">
                  <a16:creationId xmlns:a16="http://schemas.microsoft.com/office/drawing/2014/main" xmlns="" id="{32BE5226-C31B-4968-9292-9DB9B27B5DAF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A88C186-4046-4D47-87B9-C5A4293AAD9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xmlns="" id="{4C494C70-CB52-4876-B79C-2B14ED1A6E8C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:a16="http://schemas.microsoft.com/office/drawing/2014/main" xmlns="" id="{4D0B7527-663F-4992-B239-E9285EEB3F0E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48D5705B-D1A2-4E0F-82AD-8A0B1CD17F17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6970B6B-7015-43DA-99F6-133396BB9F7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CA3623C-4F29-4790-8D7C-01CE8CDE9970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30" name="Стрелка вправо 12">
              <a:extLst>
                <a:ext uri="{FF2B5EF4-FFF2-40B4-BE49-F238E27FC236}">
                  <a16:creationId xmlns:a16="http://schemas.microsoft.com/office/drawing/2014/main" xmlns="" id="{52FD65A3-8214-4686-9FC4-C40BB0263A97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62FD1E8-99F5-4F84-8244-653A07CE1F84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32" name="Стрелка: развернутая 41">
            <a:extLst>
              <a:ext uri="{FF2B5EF4-FFF2-40B4-BE49-F238E27FC236}">
                <a16:creationId xmlns:a16="http://schemas.microsoft.com/office/drawing/2014/main" xmlns="" id="{E79FF120-EFFB-477A-93EF-D7202F0F3784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xmlns="" id="{DAA6D748-FA0B-4F55-83B5-7C8BCC66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833651B6-0311-460A-9421-93901325737E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03326460-03F2-4E73-9750-1DD4C61115CB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AFD8987-FF6F-4147-942B-B572B945FCCE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C23F1AF-2971-4D7D-85D4-122DF0596D8F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sp>
        <p:nvSpPr>
          <p:cNvPr id="38" name="Текст 1">
            <a:extLst>
              <a:ext uri="{FF2B5EF4-FFF2-40B4-BE49-F238E27FC236}">
                <a16:creationId xmlns:a16="http://schemas.microsoft.com/office/drawing/2014/main" xmlns="" id="{AA517E85-54E1-45EC-BC02-7771381C21C3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6CFF8FE5-6048-4CED-A1EC-E37787936079}"/>
              </a:ext>
            </a:extLst>
          </p:cNvPr>
          <p:cNvSpPr/>
          <p:nvPr/>
        </p:nvSpPr>
        <p:spPr>
          <a:xfrm>
            <a:off x="5894441" y="337940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2'd2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7E91DD56-DB6A-47CE-9D00-AB1FD47BC6C1}"/>
              </a:ext>
            </a:extLst>
          </p:cNvPr>
          <p:cNvSpPr/>
          <p:nvPr/>
        </p:nvSpPr>
        <p:spPr>
          <a:xfrm>
            <a:off x="444384" y="1195695"/>
            <a:ext cx="691025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begin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case (state)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  a)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S2: </a:t>
            </a:r>
            <a:r>
              <a:rPr lang="en-US" sz="1600" dirty="0" err="1">
                <a:solidFill>
                  <a:srgbClr val="6E7781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 = a ? S0 : S1;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if (a)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else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end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Output logic based on current state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y = (state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SNAIL_MOORE_FSM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6646" y="1744236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Добавление отдельного состояния.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Интересно, что если в состоянии </a:t>
            </a:r>
            <a:r>
              <a:rPr lang="en-US" sz="1500" dirty="0">
                <a:latin typeface="Proxima Nova Rg" panose="02000506030000020004" pitchFamily="50" charset="0"/>
              </a:rPr>
              <a:t>S2 </a:t>
            </a:r>
            <a:r>
              <a:rPr lang="ru-RU" sz="1500" dirty="0">
                <a:latin typeface="Proxima Nova Rg" panose="02000506030000020004" pitchFamily="50" charset="0"/>
              </a:rPr>
              <a:t>придет 0, то мы перейдем в состояние </a:t>
            </a:r>
            <a:r>
              <a:rPr lang="en-US" sz="1500" dirty="0">
                <a:latin typeface="Proxima Nova Rg" panose="02000506030000020004" pitchFamily="50" charset="0"/>
              </a:rPr>
              <a:t>S1 </a:t>
            </a:r>
            <a:r>
              <a:rPr lang="ru-RU" sz="1500" dirty="0">
                <a:latin typeface="Proxima Nova Rg" panose="02000506030000020004" pitchFamily="50" charset="0"/>
              </a:rPr>
              <a:t>проскочив </a:t>
            </a:r>
            <a:r>
              <a:rPr lang="en-US" sz="1500" dirty="0">
                <a:latin typeface="Proxima Nova Rg" panose="02000506030000020004" pitchFamily="50" charset="0"/>
              </a:rPr>
              <a:t>S0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>
          <a:xfrm flipH="1">
            <a:off x="4611189" y="2252068"/>
            <a:ext cx="2105457" cy="16366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0" y="606030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конечного автомата привязан только к состоянию конечного автомата.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 flipV="1">
            <a:off x="3899509" y="6163200"/>
            <a:ext cx="2956031" cy="1741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F357BAF-7CDD-4A18-B4D4-35DBFF2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441" y="2860584"/>
            <a:ext cx="3224245" cy="24456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D9B910A-B99E-4A3E-8E1E-18C502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0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527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Мура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Модифицируйте конечный автомат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Мили</a:t>
            </a:r>
            <a:r>
              <a:rPr lang="ru-RU" sz="1500" dirty="0">
                <a:latin typeface="Proxima Nova Rg" panose="02000506030000020004" pitchFamily="50" charset="0"/>
              </a:rPr>
              <a:t> так, чтобы он распознавал последовательность входного сигнала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«1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1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,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0».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В первую очередь нарисуйте на листочке граф конечного автомата.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С начала идея </a:t>
            </a:r>
            <a:r>
              <a:rPr lang="en-US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=&gt;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потом код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количество состояний станет больше, а значит увеличится разрядность значений, кодирующих состояние.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Обратите внимание, что неправильная последовательность нажатий может вас привести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не в начальное состояние, а в промежуточное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DA4A294C-AAEA-4DDD-A818-841A5AF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</a:t>
            </a:r>
            <a:br>
              <a:rPr lang="ru-RU" dirty="0"/>
            </a:br>
            <a:r>
              <a:rPr lang="ru-RU" dirty="0"/>
              <a:t>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материалов</a:t>
            </a:r>
            <a:r>
              <a:rPr lang="en-US" sz="1500" dirty="0">
                <a:latin typeface="Proxima Nova Rg" panose="02000506030000020004" pitchFamily="50" charset="0"/>
              </a:rPr>
              <a:t>:</a:t>
            </a:r>
            <a:endParaRPr lang="ru-RU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The Fundamentals of Efficient Synthesizable Finite State Machine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Design using NC-Verilog and </a:t>
            </a:r>
            <a:r>
              <a:rPr lang="en-US" sz="1500" dirty="0" err="1">
                <a:latin typeface="Proxima Nova Rg" panose="02000506030000020004" pitchFamily="50" charset="0"/>
              </a:rPr>
              <a:t>BuildGates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pPr lvl="1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7FB96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9A28F76D-EE91-4856-B319-48736FC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КОДИРОВАНИЕ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F2A313E-79E1-4764-BE8F-49E3359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292264"/>
            <a:ext cx="9027922" cy="437193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61EFF1F9-D661-4C31-8D60-1AC2B18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ИСТОЧНИКИ ИНФОРМАЦИИ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xmlns="" id="{8E8ED6A7-AC1E-4CFA-95D2-895B25FE8816}"/>
              </a:ext>
            </a:extLst>
          </p:cNvPr>
          <p:cNvSpPr txBox="1">
            <a:spLocks/>
          </p:cNvSpPr>
          <p:nvPr/>
        </p:nvSpPr>
        <p:spPr>
          <a:xfrm>
            <a:off x="706175" y="1295566"/>
            <a:ext cx="10243765" cy="468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легко модифицируемым.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компактным.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быть легким для понимания.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облегчать отладку.</a:t>
            </a:r>
          </a:p>
          <a:p>
            <a:r>
              <a:rPr lang="ru-RU" sz="1600" dirty="0">
                <a:latin typeface="Proxima Nova Rg" panose="02000506030000020004" pitchFamily="50" charset="0"/>
              </a:rPr>
              <a:t>Описание конечного автомата должно давать эффективные результаты синтеза.</a:t>
            </a:r>
          </a:p>
          <a:p>
            <a:pPr marL="742950" indent="-742950">
              <a:buFont typeface="+mj-lt"/>
              <a:buAutoNum type="arabicPeriod"/>
            </a:pPr>
            <a:endParaRPr lang="ru-RU" sz="2600" dirty="0">
              <a:latin typeface="Proxima Nova Rg" panose="02000506030000020004" pitchFamily="50" charset="0"/>
            </a:endParaRPr>
          </a:p>
          <a:p>
            <a:pPr marL="0" indent="0" algn="ctr">
              <a:buNone/>
            </a:pPr>
            <a:r>
              <a:rPr lang="ru-RU" dirty="0">
                <a:latin typeface="Proxima Nova Rg" panose="02000506030000020004" pitchFamily="50" charset="0"/>
              </a:rPr>
              <a:t>          </a:t>
            </a:r>
            <a:r>
              <a:rPr lang="ru-RU" dirty="0">
                <a:solidFill>
                  <a:srgbClr val="E44F41"/>
                </a:solidFill>
                <a:latin typeface="Proxima Nova Rg" panose="02000506030000020004" pitchFamily="50" charset="0"/>
              </a:rPr>
              <a:t>Больше кода = больше ошибок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		    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FB34B1C5-454A-40AF-9B8B-AEF9829C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AA618ACB-BE0E-4144-A5EE-34131BD1451D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4A87BF5-0E80-4BE8-864F-DF5EB256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32" y="1414689"/>
            <a:ext cx="7833136" cy="45380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ONE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561759E-56AD-42B5-83B1-C7E3AB11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45E380CC-E4AE-4264-B974-9A8F81A59E3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3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TWO ALWAYS BLOCK FSM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3D3EF4-781E-43BA-BA2C-06D83AE6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69809"/>
            <a:ext cx="10683638" cy="462209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7CD5153-1DB6-4641-808B-4340066C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6BAC3C8-A584-46C3-9B97-FD55C84142C9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xmlns="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66762" y="2494150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8726" y="2155596"/>
            <a:ext cx="4599391" cy="338554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8726" y="2494150"/>
            <a:ext cx="7817584" cy="338554"/>
          </a:xfrm>
        </p:spPr>
        <p:txBody>
          <a:bodyPr>
            <a:noAutofit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8726" y="283270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rgbClr val="000000"/>
                </a:solidFill>
              </a:rPr>
              <a:t>14-летний </a:t>
            </a:r>
            <a:r>
              <a:rPr lang="ru-RU" sz="1500" dirty="0">
                <a:solidFill>
                  <a:srgbClr val="000000"/>
                </a:solidFill>
              </a:rPr>
              <a:t>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endParaRPr lang="ru-RU" sz="15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D9DE2FA-7CB3-415E-BE09-7606D4D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3" y="1453625"/>
            <a:ext cx="8434653" cy="44991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</a:t>
            </a:r>
            <a:br>
              <a:rPr lang="ru-RU" dirty="0"/>
            </a:br>
            <a:r>
              <a:rPr lang="en-US" dirty="0"/>
              <a:t>FOUR ALWAYS BLOCK FSM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8902F3E7-5865-40F2-B70D-9C2FAC44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7DF6CC67-9F86-411D-80C8-77C3729A9B64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ENUM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FF2E598-4F80-4CD4-857A-4666A1D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8" y="1094069"/>
            <a:ext cx="5395374" cy="2227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BC95111-9CDD-4E69-BE9E-3A8E370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98" y="3492006"/>
            <a:ext cx="8832720" cy="22721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4A5737F-AA70-4430-8E88-AF6529CC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FFA350E-75B6-4D42-A967-C496FC8BF400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РЕГИСТР </a:t>
            </a:r>
            <a:br>
              <a:rPr lang="ru-RU" dirty="0"/>
            </a:br>
            <a:r>
              <a:rPr lang="ru-RU" dirty="0"/>
              <a:t>СОСТОЯНИЯ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2BAA501-ADA1-4BC1-B9D4-7866D15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" y="1397814"/>
            <a:ext cx="6841512" cy="108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AEDAB39-2F03-49F5-B343-9CAC211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4" y="2419350"/>
            <a:ext cx="6092768" cy="129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1FA73E7-F87F-4788-9C6C-53D92558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4" y="3711017"/>
            <a:ext cx="9076471" cy="210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61CD15-FF0A-43EF-BA29-05122AB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0D5FA9-96EC-4885-BD06-E2AE65C4A74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КОНЕЧНЫЕ АВТОМАТЫ. ЧИТАЕМОСТЬ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9A6F3DB-D7AF-4581-B148-E179C560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6" y="2233156"/>
            <a:ext cx="5206684" cy="239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425DC68-34C8-4F04-B4C2-085703C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92" y="2233156"/>
            <a:ext cx="4490722" cy="2391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6FC903A5-96EF-47BF-A997-F8A1A402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9DF166DC-3EAB-474B-9259-43F17C76706F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5B8064A-98DA-4635-B554-DF203B6C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64" y="1406973"/>
            <a:ext cx="6399592" cy="4495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КОНЕЧНЫЕ АВТОМАТЫ. ПЕТЛЯ В ГРАФЕ </a:t>
            </a:r>
            <a:br>
              <a:rPr lang="ru-RU" dirty="0"/>
            </a:br>
            <a:r>
              <a:rPr lang="ru-RU" dirty="0"/>
              <a:t>СОСТОЯНИЙ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D9042014-3694-4FAB-ABB9-96B63ADA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0DA99124-1572-4E0D-932B-742B2B353AE2}"/>
              </a:ext>
            </a:extLst>
          </p:cNvPr>
          <p:cNvSpPr/>
          <p:nvPr/>
        </p:nvSpPr>
        <p:spPr>
          <a:xfrm>
            <a:off x="120650" y="6001617"/>
            <a:ext cx="11950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Clifford E. Cummings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Finite State Machine (FSM) Design &amp; Synthesis using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SystemVerilog</a:t>
            </a:r>
            <a:r>
              <a:rPr lang="en-US" sz="1500" dirty="0">
                <a:latin typeface="Proxima Nova Rg" panose="02000506030000020004" pitchFamily="50" charset="0"/>
              </a:rPr>
              <a:t> - Part I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5A7B61FB-41FF-487E-906D-20767711D79E}"/>
              </a:ext>
            </a:extLst>
          </p:cNvPr>
          <p:cNvSpPr/>
          <p:nvPr/>
        </p:nvSpPr>
        <p:spPr>
          <a:xfrm>
            <a:off x="407111" y="12787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i_game_top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|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key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63588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скрыта в модуле </a:t>
            </a:r>
            <a:r>
              <a:rPr lang="en-US" sz="1500" dirty="0" err="1">
                <a:latin typeface="Proxima Nova Rg" panose="02000506030000020004" pitchFamily="50" charset="0"/>
              </a:rPr>
              <a:t>game_top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В него параметрами передается тактовая частота в МГц и разрядность счетчика для обновления координат объектов.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220871" y="2143721"/>
            <a:ext cx="1634671" cy="2861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16903" y="3139079"/>
            <a:ext cx="4519041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Игра запускается по нажатию на любую клавишу.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Key[0] Key[1] </a:t>
            </a:r>
            <a:r>
              <a:rPr lang="ru-RU" sz="1500" dirty="0">
                <a:latin typeface="Proxima Nova Rg" panose="02000506030000020004" pitchFamily="50" charset="0"/>
              </a:rPr>
              <a:t>управляют движением влево и вправо.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96000" y="3646911"/>
            <a:ext cx="1020903" cy="9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DDBF5F1-F884-4ADC-89DA-399C0115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EB932143-4C09-4304-959D-D7E3B1A7F1A8}"/>
              </a:ext>
            </a:extLst>
          </p:cNvPr>
          <p:cNvSpPr/>
          <p:nvPr/>
        </p:nvSpPr>
        <p:spPr>
          <a:xfrm>
            <a:off x="6702367" y="492815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red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green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blue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5394" y="189160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развертки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изображения. Генерирует сигналы </a:t>
            </a:r>
            <a:r>
              <a:rPr lang="en-US" sz="1500" dirty="0" err="1">
                <a:latin typeface="Proxima Nova Rg" panose="02000506030000020004" pitchFamily="50" charset="0"/>
              </a:rPr>
              <a:t>hsync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en-US" sz="1500" dirty="0" err="1">
                <a:latin typeface="Proxima Nova Rg" panose="02000506030000020004" pitchFamily="50" charset="0"/>
              </a:rPr>
              <a:t>vsync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8058" y="4024339"/>
            <a:ext cx="465889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Генератор выдает текущие координаты пикселя, который передается на </a:t>
            </a:r>
            <a:r>
              <a:rPr lang="en-US" sz="1500" dirty="0">
                <a:latin typeface="Proxima Nova Rg" panose="02000506030000020004" pitchFamily="50" charset="0"/>
              </a:rPr>
              <a:t>VGA </a:t>
            </a:r>
            <a:r>
              <a:rPr lang="ru-RU" sz="1500" dirty="0">
                <a:latin typeface="Proxima Nova Rg" panose="02000506030000020004" pitchFamily="50" charset="0"/>
              </a:rPr>
              <a:t>интерфейс.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360985" y="4301338"/>
            <a:ext cx="2807073" cy="1613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BCCDF49-4AB8-4AAD-BF52-ED9C73A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9C4C69A-E214-4A4F-ACE1-6D43FC4ABED6}"/>
              </a:ext>
            </a:extLst>
          </p:cNvPr>
          <p:cNvSpPr/>
          <p:nvPr/>
        </p:nvSpPr>
        <p:spPr>
          <a:xfrm>
            <a:off x="365049" y="1131437"/>
            <a:ext cx="6096000" cy="56015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`N_MIXER_PIPE_STAGES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HPOS_WIDTH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VPOS_WIDTH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clk_mhz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i_vga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hsync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vsync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hpos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vpos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СПРАЙТОВАЯ </a:t>
            </a:r>
            <a:br>
              <a:rPr lang="ru-RU" dirty="0"/>
            </a:br>
            <a:r>
              <a:rPr lang="ru-RU" dirty="0"/>
              <a:t>ГРАФИКА</a:t>
            </a:r>
            <a:endParaRPr lang="en-US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3" name="AutoShape 2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Спрайтовая графика: руководство по созданию спрайтов от А до Я | Cod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 descr="https://andybrown.me.uk/wp-content/images/ase/world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8850"/>
            <a:ext cx="5820949" cy="3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466859FF-323C-4400-A822-C8643757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BCC6C93-85C4-4D4F-953A-FD1FF0FA9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94" y="2058850"/>
            <a:ext cx="5332894" cy="38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8058" y="161174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Размер спрайта в пикселях. В данном случае 8 на 8.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785488" y="1888742"/>
            <a:ext cx="3382570" cy="123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8058" y="4024339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Паттерн спрайта. Где каждый пиксель закодирован 4 битами.</a:t>
            </a:r>
            <a:r>
              <a:rPr lang="en-US" sz="1500" dirty="0">
                <a:latin typeface="Proxima Nova Rg" panose="02000506030000020004" pitchFamily="50" charset="0"/>
              </a:rPr>
              <a:t> ENABLE RED GREEN BLUE</a:t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Цвет задается 3 битами.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отвечает за то, должен ли пиксель гореть. 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Важно при наложении спрайтов друг на друга.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4098814" y="4647587"/>
            <a:ext cx="3069244" cy="4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28B877-143C-44B3-9E50-87B2EC3C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1C51D7D-3153-4C17-AB2B-D56476227FD9}"/>
              </a:ext>
            </a:extLst>
          </p:cNvPr>
          <p:cNvSpPr/>
          <p:nvPr/>
        </p:nvSpPr>
        <p:spPr>
          <a:xfrm>
            <a:off x="394322" y="119473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game_sprite_top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SPRITE_HEIGHT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DX_WIDTH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DY_WIDTH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32'h000cc000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32'h00cccc00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32'h0cceecc0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ROW_3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32'hcccccccc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ROW_4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ROW_7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32'hcc0cc0cc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strobe_to_update_xy_counter_width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6763072-A3DB-409F-9646-1E16B1A72FD1}"/>
              </a:ext>
            </a:extLst>
          </p:cNvPr>
          <p:cNvSpPr txBox="1"/>
          <p:nvPr/>
        </p:nvSpPr>
        <p:spPr>
          <a:xfrm>
            <a:off x="7168058" y="2342394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Разрядность приращения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координат по осям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и 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xmlns="" id="{0D738A22-0F39-40AB-B44E-275F521FDE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34334" y="2503977"/>
            <a:ext cx="3433724" cy="355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4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62384A2-2E1A-401B-8FA0-023BAC26C2C7}"/>
              </a:ext>
            </a:extLst>
          </p:cNvPr>
          <p:cNvSpPr/>
          <p:nvPr/>
        </p:nvSpPr>
        <p:spPr>
          <a:xfrm>
            <a:off x="201559" y="1131437"/>
            <a:ext cx="81239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left_right_keys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2'b10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2'b11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3'b110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endcase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4784" y="1845940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Рандомизация начальных координат торпеды по оси </a:t>
            </a:r>
            <a:r>
              <a:rPr lang="en-US" sz="1500" dirty="0">
                <a:latin typeface="Proxima Nova Rg" panose="02000506030000020004" pitchFamily="50" charset="0"/>
              </a:rPr>
              <a:t>X </a:t>
            </a:r>
            <a:r>
              <a:rPr lang="ru-RU" sz="1500" dirty="0">
                <a:latin typeface="Proxima Nova Rg" panose="02000506030000020004" pitchFamily="50" charset="0"/>
              </a:rPr>
              <a:t>для каждой итерации. И фиксированного по оси </a:t>
            </a:r>
            <a:r>
              <a:rPr lang="en-US" sz="1500" dirty="0">
                <a:latin typeface="Proxima Nova Rg" panose="02000506030000020004" pitchFamily="50" charset="0"/>
              </a:rPr>
              <a:t>Y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6096000" y="1684357"/>
            <a:ext cx="1058784" cy="5539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4784" y="3588760"/>
            <a:ext cx="4831557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Измерение направления движения по оси в зависимости от нажатых клавиш.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Приращения координат 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знаковые. Старший бит знак. 1 - отрицательное приращение 0 – положительное.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>По оси </a:t>
            </a:r>
            <a:r>
              <a:rPr lang="en-US" sz="1500" dirty="0">
                <a:latin typeface="Proxima Nova Rg" panose="02000506030000020004" pitchFamily="50" charset="0"/>
              </a:rPr>
              <a:t>Y </a:t>
            </a:r>
            <a:r>
              <a:rPr lang="ru-RU" sz="1500" dirty="0">
                <a:latin typeface="Proxima Nova Rg" panose="02000506030000020004" pitchFamily="50" charset="0"/>
              </a:rPr>
              <a:t>торпеда всегда движется в вверх.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5710204" y="4327424"/>
            <a:ext cx="1444580" cy="15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AA1C859A-D7E4-4F7C-A013-02CB5A28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6" y="1794856"/>
            <a:ext cx="4535601" cy="34980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B9FD777F-D40A-4991-9CA5-20A4CDF0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827" y="2574087"/>
            <a:ext cx="6390039" cy="193958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51841BA-D987-4B32-8E3E-9639054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41" y="507047"/>
            <a:ext cx="2782834" cy="632778"/>
          </a:xfrm>
          <a:prstGeom prst="rect">
            <a:avLst/>
          </a:prstGeom>
        </p:spPr>
      </p:pic>
      <p:sp>
        <p:nvSpPr>
          <p:cNvPr id="7" name="Текст 1">
            <a:extLst>
              <a:ext uri="{FF2B5EF4-FFF2-40B4-BE49-F238E27FC236}">
                <a16:creationId xmlns:a16="http://schemas.microsoft.com/office/drawing/2014/main" xmlns="" id="{7620F89A-2223-4E51-968E-8A80678C75D6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</p:spTree>
    <p:extLst>
      <p:ext uri="{BB962C8B-B14F-4D97-AF65-F5344CB8AC3E}">
        <p14:creationId xmlns:p14="http://schemas.microsoft.com/office/powerpoint/2010/main" val="28807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287F410-3643-4425-BF4B-18B0942B7128}"/>
              </a:ext>
            </a:extLst>
          </p:cNvPr>
          <p:cNvSpPr/>
          <p:nvPr/>
        </p:nvSpPr>
        <p:spPr>
          <a:xfrm>
            <a:off x="236443" y="1278739"/>
            <a:ext cx="67014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always_comb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2'b01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`SCREEN_WIDTH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8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`SCREEN_HEIGHT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assign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5940" y="1689348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положение объекта выбирается псевдо-случайно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491345" y="1915937"/>
            <a:ext cx="3714595" cy="50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7931" y="5104770"/>
            <a:ext cx="4831557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Объект будет двигаться горизонтально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4872537" y="5266353"/>
            <a:ext cx="2065394" cy="665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DFDE051-E340-4F0B-9608-A353D13CAF29}"/>
              </a:ext>
            </a:extLst>
          </p:cNvPr>
          <p:cNvSpPr/>
          <p:nvPr/>
        </p:nvSpPr>
        <p:spPr>
          <a:xfrm>
            <a:off x="663226" y="85635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</a:t>
            </a:r>
            <a:endParaRPr lang="en-US" sz="12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pixel_y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sprite_target_x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sprite_target_y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2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( </a:t>
            </a:r>
            <a:r>
              <a:rPr lang="en-US" sz="12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</a:t>
            </a:r>
          </a:p>
          <a:p>
            <a:r>
              <a:rPr lang="en-US" sz="12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2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355895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75685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0443" y="1034091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Координаты текущего передаваемого по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r>
              <a:rPr lang="ru-RU" sz="1500" dirty="0">
                <a:latin typeface="Proxima Nova Rg" panose="02000506030000020004" pitchFamily="50" charset="0"/>
              </a:rPr>
              <a:t> пикселя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6183391" y="1311090"/>
            <a:ext cx="1177052" cy="56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0443" y="1695801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Сигналы обновления координат и приращений. Приходят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 </a:t>
            </a:r>
            <a:r>
              <a:rPr lang="ru-RU" sz="1500" dirty="0">
                <a:latin typeface="Proxima Nova Rg" panose="02000506030000020004" pitchFamily="50" charset="0"/>
              </a:rPr>
              <a:t>Например, когда нужно начать игру заново. Или изменить движение торпеды. </a:t>
            </a:r>
          </a:p>
        </p:txBody>
      </p:sp>
      <p:cxnSp>
        <p:nvCxnSpPr>
          <p:cNvPr id="15" name="Прямая со стрелкой 14"/>
          <p:cNvCxnSpPr>
            <a:cxnSpLocks/>
            <a:stCxn id="14" idx="1"/>
          </p:cNvCxnSpPr>
          <p:nvPr/>
        </p:nvCxnSpPr>
        <p:spPr>
          <a:xfrm flipH="1">
            <a:off x="6183391" y="2203633"/>
            <a:ext cx="1177052" cy="25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159754"/>
            <a:ext cx="2782834" cy="632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A44958-2630-412F-8AE6-8ED7EEF546FD}"/>
              </a:ext>
            </a:extLst>
          </p:cNvPr>
          <p:cNvSpPr txBox="1"/>
          <p:nvPr/>
        </p:nvSpPr>
        <p:spPr>
          <a:xfrm>
            <a:off x="7360443" y="310585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Входные шины с начальными координатами и приращениями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xmlns="" id="{B14232FB-C466-4E4E-8F70-B5C77C31BC6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96001" y="3382858"/>
            <a:ext cx="1264442" cy="327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B75B38D-BADD-45CF-BD9D-F68FA803A9CF}"/>
              </a:ext>
            </a:extLst>
          </p:cNvPr>
          <p:cNvSpPr txBox="1"/>
          <p:nvPr/>
        </p:nvSpPr>
        <p:spPr>
          <a:xfrm>
            <a:off x="7360443" y="378708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Сигнал обновления координат. </a:t>
            </a:r>
            <a:r>
              <a:rPr lang="en-US" sz="1500" dirty="0">
                <a:latin typeface="Proxima Nova Rg" panose="02000506030000020004" pitchFamily="50" charset="0"/>
              </a:rPr>
              <a:t>X + </a:t>
            </a:r>
            <a:r>
              <a:rPr lang="en-US" sz="1500" dirty="0" err="1">
                <a:latin typeface="Proxima Nova Rg" panose="02000506030000020004" pitchFamily="50" charset="0"/>
              </a:rPr>
              <a:t>dX</a:t>
            </a:r>
            <a:r>
              <a:rPr lang="en-US" sz="1500" dirty="0">
                <a:latin typeface="Proxima Nova Rg" panose="02000506030000020004" pitchFamily="50" charset="0"/>
              </a:rPr>
              <a:t> Y + </a:t>
            </a:r>
            <a:r>
              <a:rPr lang="en-US" sz="1500" dirty="0" err="1">
                <a:latin typeface="Proxima Nova Rg" panose="02000506030000020004" pitchFamily="50" charset="0"/>
              </a:rPr>
              <a:t>dY</a:t>
            </a:r>
            <a:r>
              <a:rPr lang="en-US" sz="1500" dirty="0">
                <a:latin typeface="Proxima Nova Rg" panose="02000506030000020004" pitchFamily="50" charset="0"/>
              </a:rPr>
              <a:t/>
            </a:r>
            <a:br>
              <a:rPr lang="en-US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Приходит от модуля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xmlns="" id="{D5611B76-50C7-49AD-A3C9-AFAD94E1F00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183393" y="4064085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12A5A4-7005-48A2-8002-E3B499EB2C9D}"/>
              </a:ext>
            </a:extLst>
          </p:cNvPr>
          <p:cNvSpPr txBox="1"/>
          <p:nvPr/>
        </p:nvSpPr>
        <p:spPr>
          <a:xfrm>
            <a:off x="7360441" y="4468313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Шины передающие в модуль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 текущие координаты спрайта.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xmlns="" id="{B3395AD5-FE4F-41C8-B35E-BB0BBD6021F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83391" y="4585298"/>
            <a:ext cx="1177050" cy="1600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9B17C8F-BE1E-46B9-B349-9F719D274BD3}"/>
              </a:ext>
            </a:extLst>
          </p:cNvPr>
          <p:cNvSpPr txBox="1"/>
          <p:nvPr/>
        </p:nvSpPr>
        <p:spPr>
          <a:xfrm>
            <a:off x="7360441" y="512963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Набор сигналов. Определяющие находится ли спрайт в видимой области экрана</a:t>
            </a:r>
            <a:r>
              <a:rPr lang="en-US" sz="1500" dirty="0">
                <a:latin typeface="Proxima Nova Rg" panose="02000506030000020004" pitchFamily="50" charset="0"/>
              </a:rPr>
              <a:t> </a:t>
            </a:r>
            <a:r>
              <a:rPr lang="ru-RU" sz="1500" dirty="0">
                <a:latin typeface="Proxima Nova Rg" panose="02000506030000020004" pitchFamily="50" charset="0"/>
              </a:rPr>
              <a:t>и его границы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xmlns="" id="{4911083A-DB57-4662-809F-1160C38FEE9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83391" y="5406638"/>
            <a:ext cx="1177050" cy="6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A444E87-E050-4124-A4FD-9C838004B0BC}"/>
              </a:ext>
            </a:extLst>
          </p:cNvPr>
          <p:cNvSpPr txBox="1"/>
          <p:nvPr/>
        </p:nvSpPr>
        <p:spPr>
          <a:xfrm>
            <a:off x="7360441" y="5813449"/>
            <a:ext cx="4831557" cy="1015663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Выходная информация о пикселе. Нужно ли его рисовать и цвет. Определяется через сравнение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координат спрайта и координат текущего пикселя для </a:t>
            </a:r>
            <a:r>
              <a:rPr lang="en-US" sz="1500" dirty="0">
                <a:latin typeface="Proxima Nova Rg" panose="02000506030000020004" pitchFamily="50" charset="0"/>
              </a:rPr>
              <a:t>VGA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xmlns="" id="{DC2B4A71-3C60-4A22-B198-5E93471EDC1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83391" y="6321281"/>
            <a:ext cx="1177050" cy="92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8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Определяет момент пересечений двух спрайтов на экране по сравнению их текущих координат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AB4CC579-5A16-4E3E-81C3-04E76F30A8BC}"/>
              </a:ext>
            </a:extLst>
          </p:cNvPr>
          <p:cNvSpPr/>
          <p:nvPr/>
        </p:nvSpPr>
        <p:spPr>
          <a:xfrm>
            <a:off x="304800" y="1525066"/>
            <a:ext cx="6096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53800"/>
                </a:solidFill>
                <a:latin typeface="Consolas" panose="020B0609020204030204" pitchFamily="49" charset="0"/>
              </a:rPr>
              <a:t>overlap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left_2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sprite_torpedo_out_left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right_2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sprite_torpedo_out_right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top_2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sprite_torpedo_out_top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bottom_2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sprite_torpedo_out_bottom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overlap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( collision                  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993" y="2546199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Таймер, отсчитывающий время в игре. Время задано параметром в тактах. Запускается конечным автоматом в </a:t>
            </a:r>
            <a:r>
              <a:rPr lang="en-US" sz="1500" dirty="0" err="1">
                <a:solidFill>
                  <a:srgbClr val="E44F41"/>
                </a:solidFill>
                <a:latin typeface="Proxima Nova Rg" panose="02000506030000020004" pitchFamily="50" charset="0"/>
              </a:rPr>
              <a:t>master_fsm</a:t>
            </a:r>
            <a:r>
              <a:rPr lang="ru-RU" sz="1500" dirty="0">
                <a:solidFill>
                  <a:srgbClr val="E44F41"/>
                </a:solidFill>
                <a:latin typeface="Proxima Nova Rg" panose="02000506030000020004" pitchFamily="50" charset="0"/>
              </a:rPr>
              <a:t>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172FDCAA-C4B3-453C-86B8-F9BCA82DB4E8}"/>
              </a:ext>
            </a:extLst>
          </p:cNvPr>
          <p:cNvSpPr/>
          <p:nvPr/>
        </p:nvSpPr>
        <p:spPr>
          <a:xfrm>
            <a:off x="68207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game_timer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timer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25'h1000000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5737" y="2603748"/>
            <a:ext cx="4221130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отвечающий за вывод пикселей на экран от разных спрайтов и состояний игры.</a:t>
            </a:r>
            <a:endParaRPr lang="en-US" sz="1500" dirty="0">
              <a:solidFill>
                <a:srgbClr val="E44F4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690B49-DA3B-4574-BD11-920B13462BC3}"/>
              </a:ext>
            </a:extLst>
          </p:cNvPr>
          <p:cNvSpPr/>
          <p:nvPr/>
        </p:nvSpPr>
        <p:spPr>
          <a:xfrm>
            <a:off x="144939" y="1526530"/>
            <a:ext cx="74707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game_mixer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mixer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random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( random [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]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</a:t>
            </a:r>
            <a:r>
              <a:rPr lang="ru-RU" dirty="0"/>
              <a:t>_</a:t>
            </a:r>
            <a:r>
              <a:rPr lang="en-US" dirty="0"/>
              <a:t>MIXER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810" y="2717317"/>
            <a:ext cx="4530465" cy="126188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Самые приоритетные изображения </a:t>
            </a:r>
            <a:r>
              <a:rPr lang="ru-RU" sz="16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это: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черный экран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завершение игры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торпеды</a:t>
            </a:r>
            <a:r>
              <a:rPr lang="en-US" sz="1500" dirty="0">
                <a:latin typeface="Proxima Nova Rg" panose="02000506030000020004" pitchFamily="50" charset="0"/>
              </a:rPr>
              <a:t>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Proxima Nova Rg" panose="02000506030000020004" pitchFamily="50" charset="0"/>
              </a:rPr>
              <a:t>спрайт объекта</a:t>
            </a:r>
            <a:r>
              <a:rPr lang="en-US" sz="1500" dirty="0">
                <a:latin typeface="Proxima Nova Rg" panose="02000506030000020004" pitchFamily="50" charset="0"/>
              </a:rPr>
              <a:t>.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252D89D0-BB16-41C2-B35B-995A137E7FE0}"/>
              </a:ext>
            </a:extLst>
          </p:cNvPr>
          <p:cNvSpPr/>
          <p:nvPr/>
        </p:nvSpPr>
        <p:spPr>
          <a:xfrm>
            <a:off x="626500" y="1737983"/>
            <a:ext cx="66759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display_on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 random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sprite_target_rgb_en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3'b000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GAME_TOP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1535" y="2644170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Главный конечный автомат, отвечающий за обработку логики игры.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BB4C696A-DB25-4BAD-9A31-764A7517C164}"/>
              </a:ext>
            </a:extLst>
          </p:cNvPr>
          <p:cNvSpPr/>
          <p:nvPr/>
        </p:nvSpPr>
        <p:spPr>
          <a:xfrm>
            <a:off x="285617" y="1149885"/>
            <a:ext cx="899266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master_fsm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(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sprite_torpedo_write_dxy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sprite_torpedo_enable_update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sprite_target_within_screen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sprite_torpedo_within_screen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collision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( collision              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game_won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end_of_game_timer_start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),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.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( 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)</a:t>
            </a: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 );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5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0777" y="1882423"/>
            <a:ext cx="4530465" cy="3093154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Вся логика игры описывается в 4 состояниях: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START;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AIM;</a:t>
            </a:r>
            <a:endParaRPr lang="ru-RU" sz="1500" dirty="0"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SHOOT;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roxima Nova Rg" panose="02000506030000020004" pitchFamily="50" charset="0"/>
              </a:rPr>
              <a:t>END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Ко всем параметрам, описывающим состояния, добавляется префикс </a:t>
            </a:r>
            <a:r>
              <a:rPr lang="en-US" sz="1500" dirty="0">
                <a:latin typeface="Proxima Nova Rg" panose="02000506030000020004" pitchFamily="50" charset="0"/>
              </a:rPr>
              <a:t>STATE </a:t>
            </a:r>
            <a:r>
              <a:rPr lang="ru-RU" sz="1500" dirty="0">
                <a:latin typeface="Proxima Nova Rg" panose="02000506030000020004" pitchFamily="50" charset="0"/>
              </a:rPr>
              <a:t>для большей читаемости. Это очень удобно при большом количестве сигналов и параметров.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Так же для читаемости ПАРАМЕТРЫ и </a:t>
            </a:r>
            <a:r>
              <a:rPr lang="en-US" sz="1500" dirty="0">
                <a:latin typeface="Proxima Nova Rg" panose="02000506030000020004" pitchFamily="50" charset="0"/>
              </a:rPr>
              <a:t>DEFINE</a:t>
            </a:r>
            <a:r>
              <a:rPr lang="ru-RU" sz="1500" dirty="0">
                <a:latin typeface="Proxima Nova Rg" panose="02000506030000020004" pitchFamily="50" charset="0"/>
              </a:rPr>
              <a:t> пишут в верхнем регистре, а сигналы </a:t>
            </a:r>
            <a:r>
              <a:rPr lang="ru-RU" sz="1400" b="0" i="0" dirty="0">
                <a:solidFill>
                  <a:srgbClr val="040C28"/>
                </a:solidFill>
                <a:effectLst/>
                <a:latin typeface="Google Sans"/>
              </a:rPr>
              <a:t>—</a:t>
            </a:r>
            <a:r>
              <a:rPr lang="ru-RU" sz="1500" dirty="0">
                <a:latin typeface="Proxima Nova Rg" panose="02000506030000020004" pitchFamily="50" charset="0"/>
              </a:rPr>
              <a:t> в нижнем.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767AEC52-C341-4284-B63C-7B6A66A8CC6D}"/>
              </a:ext>
            </a:extLst>
          </p:cNvPr>
          <p:cNvSpPr/>
          <p:nvPr/>
        </p:nvSpPr>
        <p:spPr>
          <a:xfrm>
            <a:off x="925058" y="25156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localparam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   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state;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    logic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216982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Начальное состояние конечного автомата. Инициализация игры.</a:t>
            </a:r>
          </a:p>
          <a:p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На следующий такт происходит переход в состояние </a:t>
            </a:r>
            <a:r>
              <a:rPr lang="en-US" sz="1500" dirty="0">
                <a:latin typeface="Proxima Nova Rg" panose="02000506030000020004" pitchFamily="50" charset="0"/>
              </a:rPr>
              <a:t>AIM.</a:t>
            </a:r>
            <a:endParaRPr lang="ru-RU" sz="1500" dirty="0">
              <a:latin typeface="Proxima Nova Rg" panose="02000506030000020004" pitchFamily="50" charset="0"/>
            </a:endParaRPr>
          </a:p>
          <a:p>
            <a:endParaRPr lang="en-US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Обновляются координаты торпеды и объекта, сбрасывается статус победы, обновляются приращения, задающие движение объекта.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C8A2A07-5BE3-4DA9-865C-3725FF04BE47}"/>
              </a:ext>
            </a:extLst>
          </p:cNvPr>
          <p:cNvSpPr/>
          <p:nvPr/>
        </p:nvSpPr>
        <p:spPr>
          <a:xfrm>
            <a:off x="576534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4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5001" y="2248699"/>
            <a:ext cx="4530465" cy="147732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 ожидания начала игры через нажатия любой кнопки.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По экрану движется только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завершается, если закончилось время.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73AB951C-CABE-4B34-8103-0FD43304BA54}"/>
              </a:ext>
            </a:extLst>
          </p:cNvPr>
          <p:cNvSpPr/>
          <p:nvPr/>
        </p:nvSpPr>
        <p:spPr>
          <a:xfrm>
            <a:off x="663226" y="1892602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STATE_AIM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launch_key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0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</a:t>
            </a:r>
            <a:r>
              <a:rPr lang="en-US" dirty="0"/>
              <a:t>HDL-</a:t>
            </a:r>
            <a:r>
              <a:rPr lang="ru-RU" dirty="0"/>
              <a:t>ОПИСАНИЕ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432B5BB-19AC-472C-A0B6-059003F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6" y="1794856"/>
            <a:ext cx="4535601" cy="349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74EE785-D400-4DD4-962A-1F837312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xmlns="" id="{C368C202-51B4-4987-A21B-C169B2942577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69435" y="157953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logic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[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] state;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always_ff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@(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posedge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CLK)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rst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(state)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(in ==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1'b1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state &lt;=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2'd2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1653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0806" y="3102779"/>
            <a:ext cx="4530465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Состояние, в котором движется и торпеда, и объект.</a:t>
            </a:r>
          </a:p>
          <a:p>
            <a:r>
              <a:rPr lang="ru-RU" sz="1500" dirty="0">
                <a:latin typeface="Proxima Nova Rg" panose="02000506030000020004" pitchFamily="50" charset="0"/>
              </a:rPr>
              <a:t/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Игра завершается либо при пересечении спрайтов, либо по завершению счета таймера.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50346687-6942-4B5A-AF9D-DAD85EFCA9BF}"/>
              </a:ext>
            </a:extLst>
          </p:cNvPr>
          <p:cNvSpPr/>
          <p:nvPr/>
        </p:nvSpPr>
        <p:spPr>
          <a:xfrm>
            <a:off x="663226" y="158698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STATE_SHOOT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d_sprite_torpedo_write_dxy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d_sprite_target_enable_update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d_sprite_torpedo_enable_update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d_end_of_game_timer_start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6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GAME_MASTER_FSM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93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0919597D-3880-4851-9AD1-5E58456B5347}"/>
              </a:ext>
            </a:extLst>
          </p:cNvPr>
          <p:cNvSpPr/>
          <p:nvPr/>
        </p:nvSpPr>
        <p:spPr>
          <a:xfrm>
            <a:off x="477449" y="18103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STATE_END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TODO: Investigate why it needs collision detection here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and not in previous state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(collision)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d_game_won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1'b1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end_of_game_timer_running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d_state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STATE_START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end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520681F-8B9B-4860-AD0D-91343F93EC74}"/>
              </a:ext>
            </a:extLst>
          </p:cNvPr>
          <p:cNvSpPr/>
          <p:nvPr/>
        </p:nvSpPr>
        <p:spPr>
          <a:xfrm>
            <a:off x="557563" y="1017723"/>
            <a:ext cx="97762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GAME_CONFIG_SVH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`include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A3069"/>
                </a:solidFill>
                <a:latin typeface="Consolas" panose="020B0609020204030204" pitchFamily="49" charset="0"/>
              </a:rPr>
              <a:t>config.svh</a:t>
            </a:r>
            <a:r>
              <a:rPr lang="en-US" sz="1400" dirty="0">
                <a:solidFill>
                  <a:srgbClr val="0A3069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640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SCREEN_HEIGHT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480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X_WIDTH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X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Y_WIDTH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Y coordinate width in bits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RGB_WIDTH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3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</a:t>
            </a:r>
            <a:r>
              <a:rPr lang="en-US" sz="1400" dirty="0" err="1">
                <a:solidFill>
                  <a:srgbClr val="0550AE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GAME_MASTER_FSM_MODULE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GAME_MASTER_FSM_MODULE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 game_master_fsm_1_regular_state_encoded</a:t>
            </a: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game_master_fsm_2_special_style_one_hot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GAME_MASTER_FSM_MODULE   game_master_fsm_3_special_style_signals_from_state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N_MIXER_PIPE_STAGES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E7781"/>
                </a:solidFill>
                <a:latin typeface="Consolas" panose="020B0609020204030204" pitchFamily="49" charset="0"/>
              </a:rPr>
              <a:t>// `define GAME_SPRITE_DISPLAY_MODULE  </a:t>
            </a:r>
            <a:r>
              <a:rPr lang="en-US" sz="1400" dirty="0" err="1">
                <a:solidFill>
                  <a:srgbClr val="6E7781"/>
                </a:solidFill>
                <a:latin typeface="Consolas" panose="020B0609020204030204" pitchFamily="49" charset="0"/>
              </a:rPr>
              <a:t>game_sprite_display_pipelined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   </a:t>
            </a: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`define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53800"/>
                </a:solidFill>
                <a:latin typeface="Consolas" panose="020B0609020204030204" pitchFamily="49" charset="0"/>
              </a:rPr>
              <a:t>GAME_SPRITE_DISPLAY_MODULE</a:t>
            </a:r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>  </a:t>
            </a:r>
            <a:r>
              <a:rPr lang="en-US" sz="1400" dirty="0" err="1">
                <a:solidFill>
                  <a:srgbClr val="1F2328"/>
                </a:solidFill>
                <a:latin typeface="Consolas" panose="020B0609020204030204" pitchFamily="49" charset="0"/>
              </a:rPr>
              <a:t>game_sprite_display</a:t>
            </a:r>
            <a:endParaRPr lang="en-US" sz="14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550AE"/>
                </a:solidFill>
                <a:latin typeface="Consolas" panose="020B0609020204030204" pitchFamily="49" charset="0"/>
              </a:rPr>
              <a:t>`endif</a:t>
            </a:r>
            <a:endParaRPr lang="en-US" sz="14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14_GAME. GAME_</a:t>
            </a:r>
            <a:r>
              <a:rPr lang="ru-RU" dirty="0"/>
              <a:t>С</a:t>
            </a:r>
            <a:r>
              <a:rPr lang="en-US" dirty="0"/>
              <a:t>ONFIG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2853" y="2234928"/>
            <a:ext cx="5498151" cy="170816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 упражнении есть три реализации конечного автомата игровой логики разными способами и две реализации спрайта.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Два </a:t>
            </a:r>
            <a:r>
              <a:rPr lang="en-US" sz="1500" dirty="0">
                <a:latin typeface="Proxima Nova Rg" panose="02000506030000020004" pitchFamily="50" charset="0"/>
              </a:rPr>
              <a:t>define </a:t>
            </a:r>
            <a:r>
              <a:rPr lang="ru-RU" sz="1500" dirty="0">
                <a:latin typeface="Proxima Nova Rg" panose="02000506030000020004" pitchFamily="50" charset="0"/>
              </a:rPr>
              <a:t>указывают, какая из реализаций сейчас используется в дизайне.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Кроме того, задается размер изображения, разрядность цвета и разрядность счетчиков координат.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696C54-A452-4421-A1AE-755BD701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7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ru-RU" dirty="0"/>
              <a:t>УПРАЖНЕНИЕ </a:t>
            </a:r>
            <a:r>
              <a:rPr lang="en-US" dirty="0"/>
              <a:t>14_GAME</a:t>
            </a:r>
            <a:r>
              <a:rPr lang="ru-RU" dirty="0"/>
              <a:t>. </a:t>
            </a:r>
            <a:r>
              <a:rPr lang="en-US" dirty="0"/>
              <a:t>RANDOM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53C3B2A-D0CB-4F5F-9A76-F537E88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68244B3-23FB-4075-BCEF-25593CCD4949}"/>
              </a:ext>
            </a:extLst>
          </p:cNvPr>
          <p:cNvSpPr/>
          <p:nvPr/>
        </p:nvSpPr>
        <p:spPr>
          <a:xfrm>
            <a:off x="3088498" y="2283883"/>
            <a:ext cx="86946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game_random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input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logic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E7781"/>
                </a:solidFill>
                <a:latin typeface="Consolas" panose="020B0609020204030204" pitchFamily="49" charset="0"/>
              </a:rPr>
              <a:t>// Uses LFSR, Linear Feedback Shift Register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always_ff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posedge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16'b1111111111111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random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14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^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 random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16'b1000000001011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16'b0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99CB2128-7179-4529-A173-D71886668AB0}"/>
              </a:ext>
            </a:extLst>
          </p:cNvPr>
          <p:cNvSpPr/>
          <p:nvPr/>
        </p:nvSpPr>
        <p:spPr>
          <a:xfrm>
            <a:off x="285617" y="13100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    wire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15</a:t>
            </a:r>
            <a:r>
              <a:rPr lang="en-US" sz="1600" dirty="0">
                <a:solidFill>
                  <a:srgbClr val="CF222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550AE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] random;</a:t>
            </a:r>
          </a:p>
          <a:p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CF222E"/>
                </a:solidFill>
                <a:latin typeface="Consolas" panose="020B0609020204030204" pitchFamily="49" charset="0"/>
              </a:rPr>
              <a:t>game_random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53800"/>
                </a:solidFill>
                <a:latin typeface="Consolas" panose="020B0609020204030204" pitchFamily="49" charset="0"/>
              </a:rPr>
              <a:t>random_generator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</a:rPr>
              <a:t>, random);</a:t>
            </a:r>
            <a:endParaRPr lang="en-US" sz="1600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2370DD-EC75-4826-A5C6-DAFEB64576A4}"/>
              </a:ext>
            </a:extLst>
          </p:cNvPr>
          <p:cNvSpPr txBox="1"/>
          <p:nvPr/>
        </p:nvSpPr>
        <p:spPr>
          <a:xfrm>
            <a:off x="7435829" y="1704657"/>
            <a:ext cx="453046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Модуль генерации псевдослучайной последовательности чисел.</a:t>
            </a:r>
          </a:p>
        </p:txBody>
      </p:sp>
    </p:spTree>
    <p:extLst>
      <p:ext uri="{BB962C8B-B14F-4D97-AF65-F5344CB8AC3E}">
        <p14:creationId xmlns:p14="http://schemas.microsoft.com/office/powerpoint/2010/main" val="380454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95EF119C-FD10-42C8-81C5-23028A7B6CE1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xmlns="" id="{DC02F8F8-43FA-49AD-92EA-89AD10501763}"/>
              </a:ext>
            </a:extLst>
          </p:cNvPr>
          <p:cNvSpPr txBox="1">
            <a:spLocks/>
          </p:cNvSpPr>
          <p:nvPr/>
        </p:nvSpPr>
        <p:spPr>
          <a:xfrm>
            <a:off x="741600" y="1327578"/>
            <a:ext cx="10243765" cy="34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/>
          </a:p>
          <a:p>
            <a:r>
              <a:rPr lang="ru-RU" sz="1500" dirty="0">
                <a:latin typeface="Proxima Nova Rg" panose="02000506030000020004" pitchFamily="50" charset="0"/>
              </a:rPr>
              <a:t>Материалы для этой части презентации взяты из лекции </a:t>
            </a:r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  <a:p>
            <a:r>
              <a:rPr lang="ru-RU" sz="1500" dirty="0">
                <a:latin typeface="Proxima Nova Rg" panose="02000506030000020004" pitchFamily="50" charset="0"/>
              </a:rPr>
              <a:t>Про аппаратный генератор чисел читал лекцию Илья Кудрявцев из Самарского университета. Очень интересно, посмотрите. </a:t>
            </a:r>
            <a:r>
              <a:rPr lang="en-US" sz="1500" dirty="0">
                <a:latin typeface="Proxima Nova Rg" panose="02000506030000020004" pitchFamily="50" charset="0"/>
              </a:rPr>
              <a:t>https://youtu.be/8lYVOb2JZOU?t=7622</a:t>
            </a:r>
            <a:r>
              <a:rPr lang="en-US" sz="2600" dirty="0">
                <a:latin typeface="Proxima Nova Rg" panose="02000506030000020004" pitchFamily="50" charset="0"/>
              </a:rPr>
              <a:t>	</a:t>
            </a:r>
            <a:r>
              <a:rPr lang="en-US" sz="3200" dirty="0"/>
              <a:t>		    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707B3356-B7AF-4F0A-A5BF-6CF90C80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083F084-55D1-43FC-A845-717C6861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11325"/>
            <a:ext cx="8877300" cy="31813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02B8402F-03BD-4C20-82F2-D7362FE3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336E9F52-CC0C-4AEE-8554-9E2BDFC95315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3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6610576-6063-4906-B1BC-9BAC9AEE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503930"/>
            <a:ext cx="6829425" cy="416242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3FC8126E-FE0A-4A89-AA1E-B022F9E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F693C042-8E5F-487E-AC4B-317D0B32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ГЕНЕРАЦИЯ ПСЕВДОСЛУЧАЙНОЙ </a:t>
            </a:r>
            <a:br>
              <a:rPr lang="ru-RU" dirty="0"/>
            </a:br>
            <a:r>
              <a:rPr lang="ru-RU" dirty="0"/>
              <a:t>ПОСЛЕДОВАТЕЛЬНОСТИ ЧИСЕЛ В </a:t>
            </a:r>
            <a:r>
              <a:rPr lang="en-US" dirty="0"/>
              <a:t>RTL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8D557FA0-E080-41A3-8F3A-9E9344040244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E23372F-0CF0-498B-9241-5F8168F3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84843"/>
            <a:ext cx="8277225" cy="50673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04459D6-7E61-46A9-9ADB-A3A6254D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8D86C2CA-B009-4837-9F69-18B4625B0A2C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2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F8E9898-6713-40B6-BFE7-0612659F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519238"/>
            <a:ext cx="8201025" cy="38195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907BE386-E4F9-4934-9B49-4AA897FC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1185AB99-104C-42C8-94D5-CFD4111F930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3079FDE-2281-4461-AB44-739CA7A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733550"/>
            <a:ext cx="8105775" cy="33909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0E3FACBF-72E9-4ECA-87C3-10DF5F2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A518CD81-4C2C-40E5-9808-1A16CECE982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2668" y="4357814"/>
            <a:ext cx="3495555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Генерация строба частотой в 3 Гц. Будет использоваться в управлении сдвиговым регистром.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 flipV="1">
            <a:off x="3536219" y="4135030"/>
            <a:ext cx="4936449" cy="615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2668" y="2676443"/>
            <a:ext cx="3495555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Параметр, отвечающий за частоту следования стробов в герцах 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3811349" y="2953442"/>
            <a:ext cx="4661319" cy="46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85E93E1-858E-40CE-B55D-A2E08B7F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4005" y="2019664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enable;</a:t>
            </a:r>
          </a:p>
          <a:p>
            <a:r>
              <a:rPr lang="en-US" sz="1600" dirty="0">
                <a:solidFill>
                  <a:srgbClr val="0000FF"/>
                </a:solidFill>
                <a:latin typeface="JetBrainsMonoNL NF"/>
              </a:rPr>
              <a:t>wire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Generate a strobe signal 3 times a second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clk_mhz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strobe_hz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i_strobe_gen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.strobe (enable),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63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BFFC798-779F-4A0B-90F4-FA4B3C9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662112"/>
            <a:ext cx="7734300" cy="35337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B08C7960-7171-49A5-9DAA-22973CD5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E66993AA-AB5F-4EAF-8D05-0B694BB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E5F84007-59BD-4B23-84E7-65B27E8FC4C9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D1AF338A-54A8-4A63-848B-EAC4A24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1852612"/>
            <a:ext cx="7781925" cy="31527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2C4CF0A0-A183-42A1-B439-54C61F6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159C3A0A-50D8-40E6-AB6C-4C10DAB0DDB6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3888CC4E-D12F-4C04-A0AE-4C729067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51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47C2F34-CD45-48B3-80A5-56452F6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19287"/>
            <a:ext cx="7829550" cy="30194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1795E86B-C1CB-4CED-A75F-563AC62F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1B9691-CD4E-408E-ACD0-D9A98679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95C165E3-6D0E-4244-9C27-F234B25A3D3D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6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3940D37-BBA3-4001-AF29-FCCF888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47825"/>
            <a:ext cx="7467600" cy="356235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D94E6E13-5BA0-42B1-9B7D-E1F09D37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1F240441-0B12-4982-B3D1-3D602357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216C7E6-52B2-40F1-B089-AFC2BC3F38E7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86B6905-8A22-42C3-AB52-A6D080B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9" y="1240733"/>
            <a:ext cx="8263721" cy="4376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FEC4B1-0412-4EB2-947A-A6FE1B1A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C38C5FB-DEC0-4A59-BDE0-98628451F938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0A4EC416-A76F-481C-986C-4B0471A1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3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FDE1DE1-0710-4E00-88D6-8ADC3EAE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A48A220-DFF7-4FBC-9811-8EF9BEF5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EE54D33-8263-4ED2-A4F8-57EC17A1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/>
          </a:bodyPr>
          <a:lstStyle/>
          <a:p>
            <a:r>
              <a:rPr lang="en-US" dirty="0"/>
              <a:t>LINEAR FEEDBACK SHIFT REGISTER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611C545-ED0D-4EE2-85FF-D26CE1B65313}"/>
              </a:ext>
            </a:extLst>
          </p:cNvPr>
          <p:cNvSpPr/>
          <p:nvPr/>
        </p:nvSpPr>
        <p:spPr>
          <a:xfrm>
            <a:off x="260350" y="5990009"/>
            <a:ext cx="11671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Proxima Nova Rg" panose="02000506030000020004" pitchFamily="50" charset="0"/>
              </a:rPr>
              <a:t>Patrick </a:t>
            </a:r>
            <a:r>
              <a:rPr lang="en-US" sz="1500" dirty="0" err="1">
                <a:latin typeface="Proxima Nova Rg" panose="02000506030000020004" pitchFamily="50" charset="0"/>
              </a:rPr>
              <a:t>Schaumont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ECE 4514 Digital Design II</a:t>
            </a:r>
            <a:r>
              <a:rPr lang="ru-RU" sz="1500" dirty="0">
                <a:latin typeface="Proxima Nova Rg" panose="02000506030000020004" pitchFamily="50" charset="0"/>
              </a:rPr>
              <a:t> </a:t>
            </a:r>
            <a:r>
              <a:rPr lang="en-US" sz="1500" dirty="0">
                <a:latin typeface="Proxima Nova Rg" panose="02000506030000020004" pitchFamily="50" charset="0"/>
              </a:rPr>
              <a:t>Lecture 6: A Random Number Generator in Verilog</a:t>
            </a:r>
            <a:endParaRPr lang="ru-RU" sz="15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7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xmlns="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821802" y="1194848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7857" y="2253151"/>
            <a:ext cx="5046563" cy="32316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 происходит по стробу </a:t>
            </a:r>
            <a:r>
              <a:rPr lang="en-US" sz="1500" dirty="0">
                <a:latin typeface="Proxima Nova Rg" panose="02000506030000020004" pitchFamily="50" charset="0"/>
              </a:rPr>
              <a:t>enable</a:t>
            </a:r>
            <a:r>
              <a:rPr lang="ru-RU" sz="1500" dirty="0">
                <a:latin typeface="Proxima Nova Rg" panose="02000506030000020004" pitchFamily="50" charset="0"/>
              </a:rPr>
              <a:t> три раза в секунду.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3520035" y="2414734"/>
            <a:ext cx="3247822" cy="321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67858" y="1375260"/>
            <a:ext cx="5046562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Сдвиговый регистр, совпадающий по разрядности с количеством светодиодов на вашей плате</a:t>
            </a:r>
          </a:p>
        </p:txBody>
      </p:sp>
      <p:cxnSp>
        <p:nvCxnSpPr>
          <p:cNvPr id="18" name="Прямая со стрелкой 17"/>
          <p:cNvCxnSpPr>
            <a:cxnSpLocks/>
            <a:stCxn id="16" idx="1"/>
          </p:cNvCxnSpPr>
          <p:nvPr/>
        </p:nvCxnSpPr>
        <p:spPr>
          <a:xfrm flipH="1">
            <a:off x="4183582" y="1652259"/>
            <a:ext cx="2584276" cy="600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7858" y="2732419"/>
            <a:ext cx="5046563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вход сдвигового регистра подается результат операции логическое ИЛИ от кнопок на плате. Если в момент, когда </a:t>
            </a:r>
            <a:r>
              <a:rPr lang="en-US" sz="1500" dirty="0">
                <a:latin typeface="Proxima Nova Rg" panose="02000506030000020004" pitchFamily="50" charset="0"/>
              </a:rPr>
              <a:t>enable </a:t>
            </a:r>
            <a:r>
              <a:rPr lang="ru-RU" sz="1500" dirty="0">
                <a:latin typeface="Proxima Nova Rg" panose="02000506030000020004" pitchFamily="50" charset="0"/>
              </a:rPr>
              <a:t>равен 1, хотя бы одна кнопка будет нажата, то на вход сдвигового регистра будет подана 1.</a:t>
            </a:r>
          </a:p>
        </p:txBody>
      </p:sp>
      <p:cxnSp>
        <p:nvCxnSpPr>
          <p:cNvPr id="19" name="Прямая со стрелкой 18"/>
          <p:cNvCxnSpPr>
            <a:cxnSpLocks/>
            <a:stCxn id="17" idx="1"/>
          </p:cNvCxnSpPr>
          <p:nvPr/>
        </p:nvCxnSpPr>
        <p:spPr>
          <a:xfrm flipH="1" flipV="1">
            <a:off x="3584772" y="3042605"/>
            <a:ext cx="3183086" cy="313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858" y="4175275"/>
            <a:ext cx="5046563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Выход сдвигового регистра. Подается на конечный автомат как входное воздействие.</a:t>
            </a:r>
          </a:p>
        </p:txBody>
      </p:sp>
      <p:cxnSp>
        <p:nvCxnSpPr>
          <p:cNvPr id="21" name="Прямая со стрелкой 20"/>
          <p:cNvCxnSpPr>
            <a:cxnSpLocks/>
            <a:stCxn id="20" idx="1"/>
          </p:cNvCxnSpPr>
          <p:nvPr/>
        </p:nvCxnSpPr>
        <p:spPr>
          <a:xfrm flipH="1" flipV="1">
            <a:off x="3520035" y="3355666"/>
            <a:ext cx="3247823" cy="109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857" y="5254478"/>
            <a:ext cx="5046563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Шина, отражающая состояние всех триггеров сдвигового регистра для визуализации на светодиодах</a:t>
            </a:r>
          </a:p>
        </p:txBody>
      </p:sp>
      <p:cxnSp>
        <p:nvCxnSpPr>
          <p:cNvPr id="23" name="Прямая со стрелкой 22"/>
          <p:cNvCxnSpPr>
            <a:cxnSpLocks/>
            <a:stCxn id="22" idx="1"/>
          </p:cNvCxnSpPr>
          <p:nvPr/>
        </p:nvCxnSpPr>
        <p:spPr>
          <a:xfrm flipH="1" flipV="1">
            <a:off x="3520035" y="3689968"/>
            <a:ext cx="3247822" cy="195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>
            <a:extLst>
              <a:ext uri="{FF2B5EF4-FFF2-40B4-BE49-F238E27FC236}">
                <a16:creationId xmlns:a16="http://schemas.microsoft.com/office/drawing/2014/main" xmlns="" id="{A5C0CBA2-C2EE-4073-9CCB-838B483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1858" y="214162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# (.depth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w_led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i_shift_reg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    ( enable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 ( |key  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seq_out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par_out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 led    ),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.*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2549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1" y="1518381"/>
            <a:ext cx="4831557" cy="1246495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Два идентичных по функционалу конечных автомата, написанных в разных форматах.</a:t>
            </a:r>
            <a:br>
              <a:rPr lang="ru-RU" sz="1500" dirty="0">
                <a:latin typeface="Proxima Nova Rg" panose="02000506030000020004" pitchFamily="50" charset="0"/>
              </a:rPr>
            </a:br>
            <a:r>
              <a:rPr lang="ru-RU" sz="1500" dirty="0">
                <a:latin typeface="Proxima Nova Rg" panose="02000506030000020004" pitchFamily="50" charset="0"/>
              </a:rPr>
              <a:t>На вход приходит состояние кнопок с сдвигового регистра. На выходе была распознана последовательность нажатий или нет.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5336460" y="2141629"/>
            <a:ext cx="1519081" cy="38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5541" y="3151820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На один </a:t>
            </a:r>
            <a:r>
              <a:rPr lang="ru-RU" sz="1500" dirty="0" err="1">
                <a:latin typeface="Proxima Nova Rg" panose="02000506030000020004" pitchFamily="50" charset="0"/>
              </a:rPr>
              <a:t>семисегментный</a:t>
            </a:r>
            <a:r>
              <a:rPr lang="ru-RU" sz="1500" dirty="0">
                <a:latin typeface="Proxima Nova Rg" panose="02000506030000020004" pitchFamily="50" charset="0"/>
              </a:rPr>
              <a:t> индикатор выводится информация о состоянии конечных автоматов.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6028566" y="3428819"/>
            <a:ext cx="826975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092672CE-6747-451C-B367-8A0B3E91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85201" y="1405118"/>
            <a:ext cx="68947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snail_moore_fsm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i_moore_fsm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JetBrainsMonoNL NF"/>
              </a:rPr>
              <a:t>snail_mealy_fsm</a:t>
            </a:r>
            <a:r>
              <a:rPr lang="en-US" sz="1600" dirty="0" smtClean="0">
                <a:solidFill>
                  <a:srgbClr val="000000"/>
                </a:solidFill>
                <a:latin typeface="JetBrainsMonoNL NF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i_mealy_fsm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(.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(enable), .a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fsm_in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.y (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), .*);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always_comb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begin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({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mealy_fsm_out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moore_fsm_out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})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8'b0000_0000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2'b01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8'b1100_0110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Moore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8'b0011_1010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  </a:t>
            </a:r>
            <a:r>
              <a:rPr lang="en-US" sz="1600" dirty="0">
                <a:solidFill>
                  <a:srgbClr val="008000"/>
                </a:solidFill>
                <a:latin typeface="JetBrainsMonoNL NF"/>
              </a:rPr>
              <a:t>// Mealy only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2'b11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abcdefgh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8'b1111_1110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</a:t>
            </a:r>
            <a:r>
              <a:rPr lang="en-US" sz="1600" dirty="0" err="1">
                <a:solidFill>
                  <a:srgbClr val="0000FF"/>
                </a:solidFill>
                <a:latin typeface="JetBrainsMonoNL NF"/>
              </a:rPr>
              <a:t>endcase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    digit = </a:t>
            </a:r>
            <a:r>
              <a:rPr lang="en-US" sz="1600" dirty="0" err="1">
                <a:solidFill>
                  <a:srgbClr val="000000"/>
                </a:solidFill>
                <a:latin typeface="JetBrainsMonoNL NF"/>
              </a:rPr>
              <a:t>w_digit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' (</a:t>
            </a:r>
            <a:r>
              <a:rPr lang="en-US" sz="1600" dirty="0">
                <a:solidFill>
                  <a:srgbClr val="098658"/>
                </a:solidFill>
                <a:latin typeface="JetBrainsMonoNL NF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JetBrainsMonoNL NF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JetBrainsMonoNL NF"/>
              </a:rPr>
              <a:t>end</a:t>
            </a:r>
            <a:endParaRPr lang="en-US" sz="1600" dirty="0">
              <a:solidFill>
                <a:srgbClr val="000000"/>
              </a:solidFill>
              <a:latin typeface="JetBrainsMonoNL NF"/>
            </a:endParaRPr>
          </a:p>
          <a:p>
            <a:r>
              <a:rPr lang="en-US" sz="1600" dirty="0">
                <a:solidFill>
                  <a:srgbClr val="000000"/>
                </a:solidFill>
                <a:latin typeface="JetBrainsMonoNL NF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JetBrainsMonoNL NF"/>
              </a:rPr>
            </a:br>
            <a:endParaRPr lang="en-US" sz="1600" b="0" dirty="0">
              <a:solidFill>
                <a:srgbClr val="000000"/>
              </a:solidFill>
              <a:effectLst/>
              <a:latin typeface="JetBrainsMonoNL NF"/>
            </a:endParaRPr>
          </a:p>
        </p:txBody>
      </p:sp>
    </p:spTree>
    <p:extLst>
      <p:ext uri="{BB962C8B-B14F-4D97-AF65-F5344CB8AC3E}">
        <p14:creationId xmlns:p14="http://schemas.microsoft.com/office/powerpoint/2010/main" val="355096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A7E2CCA5-D310-4A00-963A-7DE185D3E5CF}"/>
              </a:ext>
            </a:extLst>
          </p:cNvPr>
          <p:cNvSpPr/>
          <p:nvPr/>
        </p:nvSpPr>
        <p:spPr>
          <a:xfrm>
            <a:off x="7942677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xmlns="" id="{3AC165B1-47C8-43DB-9605-EADD94E2BAF1}"/>
              </a:ext>
            </a:extLst>
          </p:cNvPr>
          <p:cNvSpPr/>
          <p:nvPr/>
        </p:nvSpPr>
        <p:spPr>
          <a:xfrm>
            <a:off x="2101688" y="3276852"/>
            <a:ext cx="2130641" cy="11870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 lIns="0" tIns="0" rIns="0" bIns="0">
            <a:noAutofit/>
          </a:bodyPr>
          <a:lstStyle/>
          <a:p>
            <a:r>
              <a:rPr lang="ru-RU" dirty="0"/>
              <a:t>КОНЕЧНЫЕ АВТОМАТЫ. АВТОМАТ МИЛИ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xmlns="" id="{08BB8955-F77A-4897-A7CA-3ED3A3ACF631}"/>
              </a:ext>
            </a:extLst>
          </p:cNvPr>
          <p:cNvSpPr txBox="1">
            <a:spLocks/>
          </p:cNvSpPr>
          <p:nvPr/>
        </p:nvSpPr>
        <p:spPr>
          <a:xfrm>
            <a:off x="694976" y="407811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  <a:p>
            <a:pPr algn="l"/>
            <a:endParaRPr lang="ru-RU" dirty="0">
              <a:latin typeface="Proxima Nova Rg" panose="02000506030000020004" pitchFamily="50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95A0B6E9-7933-494B-BAD6-7CE7907F9C6F}"/>
              </a:ext>
            </a:extLst>
          </p:cNvPr>
          <p:cNvGrpSpPr/>
          <p:nvPr/>
        </p:nvGrpSpPr>
        <p:grpSpPr>
          <a:xfrm>
            <a:off x="395625" y="3180588"/>
            <a:ext cx="1539529" cy="1372848"/>
            <a:chOff x="624839" y="3409188"/>
            <a:chExt cx="1539529" cy="1372848"/>
          </a:xfrm>
        </p:grpSpPr>
        <p:sp>
          <p:nvSpPr>
            <p:cNvPr id="34" name="Стрелка вправо 12">
              <a:extLst>
                <a:ext uri="{FF2B5EF4-FFF2-40B4-BE49-F238E27FC236}">
                  <a16:creationId xmlns:a16="http://schemas.microsoft.com/office/drawing/2014/main" xmlns="" id="{7B6FACC5-FF45-44BC-9E70-37FC9834FE95}"/>
                </a:ext>
              </a:extLst>
            </p:cNvPr>
            <p:cNvSpPr/>
            <p:nvPr/>
          </p:nvSpPr>
          <p:spPr>
            <a:xfrm>
              <a:off x="624839" y="3409188"/>
              <a:ext cx="1539529" cy="1372848"/>
            </a:xfrm>
            <a:prstGeom prst="rightArrow">
              <a:avLst/>
            </a:prstGeom>
            <a:solidFill>
              <a:srgbClr val="9FBD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A8B97DF-02FF-4D5B-BE0F-5BD5BC62A8E3}"/>
                </a:ext>
              </a:extLst>
            </p:cNvPr>
            <p:cNvSpPr txBox="1"/>
            <p:nvPr/>
          </p:nvSpPr>
          <p:spPr>
            <a:xfrm>
              <a:off x="737355" y="3874014"/>
              <a:ext cx="1021433" cy="430887"/>
            </a:xfrm>
            <a:prstGeom prst="rect">
              <a:avLst/>
            </a:prstGeom>
            <a:solidFill>
              <a:srgbClr val="9FBDD9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Proxima Nova Rg" panose="02000506030000020004" pitchFamily="50" charset="0"/>
                </a:rPr>
                <a:t>Входы</a:t>
              </a:r>
            </a:p>
          </p:txBody>
        </p:sp>
      </p:grpSp>
      <p:sp>
        <p:nvSpPr>
          <p:cNvPr id="36" name="Стрелка вправо 17">
            <a:extLst>
              <a:ext uri="{FF2B5EF4-FFF2-40B4-BE49-F238E27FC236}">
                <a16:creationId xmlns:a16="http://schemas.microsoft.com/office/drawing/2014/main" xmlns="" id="{902BC01D-AA3F-4A6B-B372-8C46260C4890}"/>
              </a:ext>
            </a:extLst>
          </p:cNvPr>
          <p:cNvSpPr/>
          <p:nvPr/>
        </p:nvSpPr>
        <p:spPr>
          <a:xfrm>
            <a:off x="4377039" y="353303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4C2BBAC-83D4-4780-88DB-5B265EE1643B}"/>
              </a:ext>
            </a:extLst>
          </p:cNvPr>
          <p:cNvSpPr txBox="1"/>
          <p:nvPr/>
        </p:nvSpPr>
        <p:spPr>
          <a:xfrm>
            <a:off x="2357640" y="3491526"/>
            <a:ext cx="159691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переходов</a:t>
            </a:r>
          </a:p>
        </p:txBody>
      </p:sp>
      <p:sp>
        <p:nvSpPr>
          <p:cNvPr id="40" name="Стрелка вправо 16">
            <a:extLst>
              <a:ext uri="{FF2B5EF4-FFF2-40B4-BE49-F238E27FC236}">
                <a16:creationId xmlns:a16="http://schemas.microsoft.com/office/drawing/2014/main" xmlns="" id="{5DE15C49-A9CD-4AD3-B6B1-D9EEB05462BA}"/>
              </a:ext>
            </a:extLst>
          </p:cNvPr>
          <p:cNvSpPr/>
          <p:nvPr/>
        </p:nvSpPr>
        <p:spPr>
          <a:xfrm>
            <a:off x="7036271" y="361296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87163A6-3900-44DD-990B-599747248282}"/>
              </a:ext>
            </a:extLst>
          </p:cNvPr>
          <p:cNvSpPr/>
          <p:nvPr/>
        </p:nvSpPr>
        <p:spPr>
          <a:xfrm>
            <a:off x="5219053" y="3180588"/>
            <a:ext cx="1626526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8AC9ADF-6D11-4E92-8884-0138567792DB}"/>
              </a:ext>
            </a:extLst>
          </p:cNvPr>
          <p:cNvSpPr txBox="1"/>
          <p:nvPr/>
        </p:nvSpPr>
        <p:spPr>
          <a:xfrm>
            <a:off x="5263864" y="3336841"/>
            <a:ext cx="1524776" cy="769441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Текущее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состояние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3DFDBFF-3378-4897-ADA0-DE8A069B33E2}"/>
              </a:ext>
            </a:extLst>
          </p:cNvPr>
          <p:cNvSpPr txBox="1"/>
          <p:nvPr/>
        </p:nvSpPr>
        <p:spPr>
          <a:xfrm>
            <a:off x="8269911" y="3476136"/>
            <a:ext cx="1479892" cy="769441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latin typeface="Proxima Nova Rg" panose="02000506030000020004" pitchFamily="50" charset="0"/>
              </a:rPr>
              <a:t>Выходная</a:t>
            </a:r>
          </a:p>
          <a:p>
            <a:pPr algn="ctr"/>
            <a:r>
              <a:rPr lang="ru-RU" sz="2200" dirty="0">
                <a:latin typeface="Proxima Nova Rg" panose="02000506030000020004" pitchFamily="50" charset="0"/>
              </a:rPr>
              <a:t>логика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125A4DB6-DCF4-4322-9AF2-CFC729C6F497}"/>
              </a:ext>
            </a:extLst>
          </p:cNvPr>
          <p:cNvGrpSpPr/>
          <p:nvPr/>
        </p:nvGrpSpPr>
        <p:grpSpPr>
          <a:xfrm>
            <a:off x="10256846" y="3180588"/>
            <a:ext cx="1539529" cy="1372848"/>
            <a:chOff x="10392565" y="3409188"/>
            <a:chExt cx="1539529" cy="1372848"/>
          </a:xfrm>
        </p:grpSpPr>
        <p:sp>
          <p:nvSpPr>
            <p:cNvPr id="47" name="Стрелка вправо 12">
              <a:extLst>
                <a:ext uri="{FF2B5EF4-FFF2-40B4-BE49-F238E27FC236}">
                  <a16:creationId xmlns:a16="http://schemas.microsoft.com/office/drawing/2014/main" xmlns="" id="{CBB35ED3-E49E-41BC-A748-B023EAFD8D7D}"/>
                </a:ext>
              </a:extLst>
            </p:cNvPr>
            <p:cNvSpPr/>
            <p:nvPr/>
          </p:nvSpPr>
          <p:spPr>
            <a:xfrm>
              <a:off x="10392565" y="3409188"/>
              <a:ext cx="1539529" cy="1372848"/>
            </a:xfrm>
            <a:prstGeom prst="rightArrow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BC3714F-1EB7-407A-A28A-E82AA8F2378C}"/>
                </a:ext>
              </a:extLst>
            </p:cNvPr>
            <p:cNvSpPr txBox="1"/>
            <p:nvPr/>
          </p:nvSpPr>
          <p:spPr>
            <a:xfrm>
              <a:off x="10501587" y="3874014"/>
              <a:ext cx="12218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200" dirty="0">
                  <a:latin typeface="Proxima Nova Rg" panose="02000506030000020004" pitchFamily="50" charset="0"/>
                </a:rPr>
                <a:t>Выходы</a:t>
              </a:r>
            </a:p>
          </p:txBody>
        </p:sp>
      </p:grpSp>
      <p:sp>
        <p:nvSpPr>
          <p:cNvPr id="49" name="Стрелка: развернутая 70">
            <a:extLst>
              <a:ext uri="{FF2B5EF4-FFF2-40B4-BE49-F238E27FC236}">
                <a16:creationId xmlns:a16="http://schemas.microsoft.com/office/drawing/2014/main" xmlns="" id="{1F0CAFC7-3FCC-4635-88E6-2F1A75A3FC8D}"/>
              </a:ext>
            </a:extLst>
          </p:cNvPr>
          <p:cNvSpPr/>
          <p:nvPr/>
        </p:nvSpPr>
        <p:spPr>
          <a:xfrm flipH="1">
            <a:off x="2860663" y="2265024"/>
            <a:ext cx="4677041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3582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Стрелка: развернутая 71">
            <a:extLst>
              <a:ext uri="{FF2B5EF4-FFF2-40B4-BE49-F238E27FC236}">
                <a16:creationId xmlns:a16="http://schemas.microsoft.com/office/drawing/2014/main" xmlns="" id="{A83DE640-DA0C-4A23-B926-A04695414517}"/>
              </a:ext>
            </a:extLst>
          </p:cNvPr>
          <p:cNvSpPr/>
          <p:nvPr/>
        </p:nvSpPr>
        <p:spPr>
          <a:xfrm rot="10800000" flipH="1">
            <a:off x="762001" y="4283046"/>
            <a:ext cx="8709660" cy="12680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62981"/>
            </a:avLst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xmlns="" id="{7F80593C-E7FE-49DC-9D5C-D868A59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00" y="694800"/>
            <a:ext cx="10515600" cy="387798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УПРАЖНЕНИЕ </a:t>
            </a:r>
            <a:r>
              <a:rPr lang="en-US" dirty="0"/>
              <a:t>12_SNAIL_FSM</a:t>
            </a:r>
            <a:r>
              <a:rPr lang="ru-RU" dirty="0"/>
              <a:t>. </a:t>
            </a:r>
            <a:r>
              <a:rPr lang="en-US" dirty="0"/>
              <a:t>SNAIL_MEALY_FSM</a:t>
            </a:r>
            <a:br>
              <a:rPr lang="en-US" dirty="0"/>
            </a:br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xmlns="" id="{12870410-1F70-4470-9680-CDA5BBD5227F}"/>
              </a:ext>
            </a:extLst>
          </p:cNvPr>
          <p:cNvSpPr txBox="1">
            <a:spLocks/>
          </p:cNvSpPr>
          <p:nvPr/>
        </p:nvSpPr>
        <p:spPr>
          <a:xfrm>
            <a:off x="663226" y="414590"/>
            <a:ext cx="10047869" cy="262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Proxima Nova Rg" panose="02000506030000020004" pitchFamily="50" charset="0"/>
              </a:rPr>
              <a:t>КОНЦЕПЦИЯ КОНЕЧНОГО АВТОМАТА В ЦИФРОВОЙ ЭЛЕКТРОНИКЕ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5542" y="1540616"/>
            <a:ext cx="4831557" cy="553998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кодирования состояний конечного автомата </a:t>
            </a:r>
          </a:p>
        </p:txBody>
      </p:sp>
      <p:cxnSp>
        <p:nvCxnSpPr>
          <p:cNvPr id="13" name="Прямая со стрелкой 12"/>
          <p:cNvCxnSpPr>
            <a:cxnSpLocks/>
            <a:stCxn id="12" idx="1"/>
          </p:cNvCxnSpPr>
          <p:nvPr/>
        </p:nvCxnSpPr>
        <p:spPr>
          <a:xfrm flipH="1">
            <a:off x="2939143" y="1817615"/>
            <a:ext cx="3916399" cy="7350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29885" y="3774703"/>
            <a:ext cx="4831557" cy="784830"/>
          </a:xfrm>
          <a:prstGeom prst="rect">
            <a:avLst/>
          </a:prstGeom>
          <a:noFill/>
          <a:ln w="28575">
            <a:solidFill>
              <a:srgbClr val="E44F41"/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Proxima Nova Rg" panose="02000506030000020004" pitchFamily="50" charset="0"/>
              </a:rPr>
              <a:t>Описание триггера, хранящего в себе состояние конечного автомата. Оно обновляется каждый такт из </a:t>
            </a:r>
            <a:r>
              <a:rPr lang="en-US" sz="1500" dirty="0" err="1">
                <a:latin typeface="Proxima Nova Rg" panose="02000506030000020004" pitchFamily="50" charset="0"/>
              </a:rPr>
              <a:t>next_state</a:t>
            </a:r>
            <a:r>
              <a:rPr lang="ru-RU" sz="1500" dirty="0">
                <a:latin typeface="Proxima Nova Rg" panose="02000506030000020004" pitchFamily="50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cxnSpLocks/>
            <a:stCxn id="24" idx="1"/>
          </p:cNvCxnSpPr>
          <p:nvPr/>
        </p:nvCxnSpPr>
        <p:spPr>
          <a:xfrm flipH="1">
            <a:off x="5462116" y="4167118"/>
            <a:ext cx="1267769" cy="392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2105BD-A42D-4909-AA31-DDAC80AE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1" y="498659"/>
            <a:ext cx="2782834" cy="632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19E7FAC-1DEB-4EA2-9BEE-84DF4818A9F5}"/>
              </a:ext>
            </a:extLst>
          </p:cNvPr>
          <p:cNvSpPr/>
          <p:nvPr/>
        </p:nvSpPr>
        <p:spPr>
          <a:xfrm>
            <a:off x="504901" y="163888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typedef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bit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1'd0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1'd1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state_e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F222E"/>
                </a:solidFill>
                <a:latin typeface="Consolas" panose="020B0609020204030204" pitchFamily="49" charset="0"/>
              </a:rPr>
              <a:t>state_e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state,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// State register</a:t>
            </a:r>
            <a:endParaRPr lang="en-US" dirty="0">
              <a:solidFill>
                <a:srgbClr val="1F2328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always_ff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clk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posedge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if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rst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if (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            state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2328"/>
                </a:solidFill>
                <a:latin typeface="Consolas" panose="020B0609020204030204" pitchFamily="49" charset="0"/>
              </a:rPr>
              <a:t>next_state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1F232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067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9283</TotalTime>
  <Words>2088</Words>
  <Application>Microsoft Office PowerPoint</Application>
  <PresentationFormat>Произвольный</PresentationFormat>
  <Paragraphs>662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Arial</vt:lpstr>
      <vt:lpstr>Proxima Nova Semibold</vt:lpstr>
      <vt:lpstr>Wingdings</vt:lpstr>
      <vt:lpstr>Consolas</vt:lpstr>
      <vt:lpstr>Futura PT Light</vt:lpstr>
      <vt:lpstr>PROXIMA NOVA EXTRABOLD</vt:lpstr>
      <vt:lpstr>Google Sans</vt:lpstr>
      <vt:lpstr>Proxima Nova Rg</vt:lpstr>
      <vt:lpstr>Futura PT Book</vt:lpstr>
      <vt:lpstr>Calibri</vt:lpstr>
      <vt:lpstr>JetBrainsMonoNL NF</vt:lpstr>
      <vt:lpstr>Тема Office</vt:lpstr>
      <vt:lpstr>Презентация PowerPoint</vt:lpstr>
      <vt:lpstr>Презентация PowerPoint</vt:lpstr>
      <vt:lpstr>КОНЕЧНЫЕ АВТОМАТЫ</vt:lpstr>
      <vt:lpstr>КОНЕЧНЫЕ АВТОМАТЫ. HDL-ОПИСАНИЕ</vt:lpstr>
      <vt:lpstr>УПРАЖНЕНИЕ 12_SNAIL_FSM </vt:lpstr>
      <vt:lpstr>УПРАЖНЕНИЕ 12_SNAIL_FSM </vt:lpstr>
      <vt:lpstr>УПРАЖНЕНИЕ 12_SNAIL_FSM </vt:lpstr>
      <vt:lpstr>КОНЕЧНЫЕ АВТОМАТЫ. АВТОМАТ МИЛИ</vt:lpstr>
      <vt:lpstr>УПРАЖНЕНИЕ 12_SNAIL_FSM. SNAIL_MEALY_FSM </vt:lpstr>
      <vt:lpstr>УПРАЖНЕНИЕ 12_SNAIL_FSM. SNAIL_MEALY_FSM </vt:lpstr>
      <vt:lpstr>КОНЕЧНЫЕ АВТОМАТЫ. АВТОМАТ МУРА</vt:lpstr>
      <vt:lpstr>УПРАЖНЕНИЕ 12_SNAIL_FSM. SNAIL_MOORE_FSM </vt:lpstr>
      <vt:lpstr>УПРАЖНЕНИЕ 12_SNAIL_FSM </vt:lpstr>
      <vt:lpstr>КОНЕЧНЫЕ АВТОМАТЫ. ИСТОЧНИКИ  ИНФОРМАЦИИ  </vt:lpstr>
      <vt:lpstr>КОНЕЧНЫЕ АВТОМАТЫ. КОДИРОВАНИЕ </vt:lpstr>
      <vt:lpstr>КОНЕЧНЫЕ АВТОМАТЫ. ИСТОЧНИКИ ИНФОРМАЦИИ  </vt:lpstr>
      <vt:lpstr>КОНЕЧНЫЕ АВТОМАТЫ.  ONE ALWAYS BLOCK FSM </vt:lpstr>
      <vt:lpstr>КОНЕЧНЫЕ АВТОМАТЫ.  TWO ALWAYS BLOCK FSM</vt:lpstr>
      <vt:lpstr>КОНЕЧНЫЕ АВТОМАТЫ.  TWO ALWAYS BLOCK FSM</vt:lpstr>
      <vt:lpstr>КОНЕЧНЫЕ АВТОМАТЫ.  FOUR ALWAYS BLOCK FSM </vt:lpstr>
      <vt:lpstr>КОНЕЧНЫЕ АВТОМАТЫ. ENUM </vt:lpstr>
      <vt:lpstr>КОНЕЧНЫЕ АВТОМАТЫ. РЕГИСТР  СОСТОЯНИЯ</vt:lpstr>
      <vt:lpstr>КОНЕЧНЫЕ АВТОМАТЫ. ЧИТАЕМОСТЬ </vt:lpstr>
      <vt:lpstr>КОНЕЧНЫЕ АВТОМАТЫ. ПЕТЛЯ В ГРАФЕ  СОСТОЯНИЙ </vt:lpstr>
      <vt:lpstr>УПРАЖНЕНИЕ 14_GAME</vt:lpstr>
      <vt:lpstr>УПРАЖНЕНИЕ 14_GAME. GAME_TOP</vt:lpstr>
      <vt:lpstr>УПРАЖНЕНИЕ 14_GAME. СПРАЙТОВАЯ  ГРАФИКА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GAME_TOP</vt:lpstr>
      <vt:lpstr>УПРАЖНЕНИЕ 14_GAME. GAME_MIXER</vt:lpstr>
      <vt:lpstr>УПРАЖНЕНИЕ 14_GAME. GAME_TOP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GAME_MASTER_FSM</vt:lpstr>
      <vt:lpstr>УПРАЖНЕНИЕ 14_GAME. GAME_СONFIG</vt:lpstr>
      <vt:lpstr>УПРАЖНЕНИЕ 14_GAME. RANDOM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ГЕНЕРАЦИЯ ПСЕВДОСЛУЧАЙНОЙ  ПОСЛЕДОВАТЕЛЬНОСТИ ЧИСЕЛ В RTL 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LINEAR FEEDBACK SHIFT REGISTER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root</cp:lastModifiedBy>
  <cp:revision>184</cp:revision>
  <dcterms:created xsi:type="dcterms:W3CDTF">2022-09-02T11:18:13Z</dcterms:created>
  <dcterms:modified xsi:type="dcterms:W3CDTF">2024-10-24T10:00:35Z</dcterms:modified>
</cp:coreProperties>
</file>